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257" r:id="rId6"/>
    <p:sldId id="258" r:id="rId7"/>
    <p:sldId id="259" r:id="rId8"/>
    <p:sldId id="260" r:id="rId9"/>
    <p:sldId id="261" r:id="rId10"/>
  </p:sldIdLst>
  <p:sldSz cx="9144000" cy="5143500" type="screen16x9"/>
  <p:notesSz cx="6797675" cy="987266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>
          <p15:clr>
            <a:srgbClr val="A4A3A4"/>
          </p15:clr>
        </p15:guide>
        <p15:guide id="2" orient="horz" pos="2896">
          <p15:clr>
            <a:srgbClr val="A4A3A4"/>
          </p15:clr>
        </p15:guide>
        <p15:guide id="3" orient="horz" pos="1280">
          <p15:clr>
            <a:srgbClr val="A4A3A4"/>
          </p15:clr>
        </p15:guide>
        <p15:guide id="4" orient="horz" pos="770">
          <p15:clr>
            <a:srgbClr val="A4A3A4"/>
          </p15:clr>
        </p15:guide>
        <p15:guide id="5" orient="horz" pos="344">
          <p15:clr>
            <a:srgbClr val="A4A3A4"/>
          </p15:clr>
        </p15:guide>
        <p15:guide id="6" pos="385">
          <p15:clr>
            <a:srgbClr val="A4A3A4"/>
          </p15:clr>
        </p15:guide>
        <p15:guide id="7" pos="3016">
          <p15:clr>
            <a:srgbClr val="A4A3A4"/>
          </p15:clr>
        </p15:guide>
        <p15:guide id="8" pos="5377">
          <p15:clr>
            <a:srgbClr val="A4A3A4"/>
          </p15:clr>
        </p15:guide>
        <p15:guide id="9" pos="27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591"/>
    <a:srgbClr val="DA9823"/>
    <a:srgbClr val="002F6C"/>
    <a:srgbClr val="006298"/>
    <a:srgbClr val="003D76"/>
    <a:srgbClr val="0C4F8C"/>
    <a:srgbClr val="0F4689"/>
    <a:srgbClr val="004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7988" autoAdjust="0"/>
  </p:normalViewPr>
  <p:slideViewPr>
    <p:cSldViewPr snapToGrid="0" snapToObjects="1" showGuides="1">
      <p:cViewPr>
        <p:scale>
          <a:sx n="100" d="100"/>
          <a:sy n="100" d="100"/>
        </p:scale>
        <p:origin x="-2016" y="-1218"/>
      </p:cViewPr>
      <p:guideLst>
        <p:guide orient="horz" pos="3113"/>
        <p:guide orient="horz" pos="2896"/>
        <p:guide orient="horz" pos="1280"/>
        <p:guide orient="horz" pos="770"/>
        <p:guide orient="horz" pos="344"/>
        <p:guide pos="385"/>
        <p:guide pos="3016"/>
        <p:guide pos="5377"/>
        <p:guide pos="27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75821-6E7D-0342-9C1B-14A67578717C}" type="datetime1">
              <a:rPr lang="de-CH" smtClean="0"/>
              <a:t>27.09.2021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9859-5FAB-FE47-8FFF-524F8E56B0F7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38231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3659D-4D51-7641-A822-51658FD01038}" type="datetime1">
              <a:rPr lang="de-CH" smtClean="0"/>
              <a:t>27.09.2021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75BA7-9BB6-054F-843C-F7C7B91436F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24089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earn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0" y="0"/>
            <a:ext cx="9144000" cy="77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noProof="0" dirty="0">
              <a:solidFill>
                <a:prstClr val="white"/>
              </a:solidFill>
            </a:endParaRPr>
          </a:p>
        </p:txBody>
      </p:sp>
      <p:sp>
        <p:nvSpPr>
          <p:cNvPr id="14" name="Rechteck 3"/>
          <p:cNvSpPr/>
          <p:nvPr userDrawn="1"/>
        </p:nvSpPr>
        <p:spPr>
          <a:xfrm>
            <a:off x="36000" y="36000"/>
            <a:ext cx="9072000" cy="5056030"/>
          </a:xfrm>
          <a:prstGeom prst="rect">
            <a:avLst/>
          </a:prstGeom>
          <a:solidFill>
            <a:srgbClr val="015591"/>
          </a:solidFill>
          <a:ln>
            <a:solidFill>
              <a:srgbClr val="01559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prstClr val="white"/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93639" y="4500000"/>
            <a:ext cx="2660650" cy="490537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14400" indent="0" algn="ctr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371600" indent="0" algn="ctr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828800" indent="0" algn="ctr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noProof="0" dirty="0"/>
              <a:t>Text 2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30485" y="4500000"/>
            <a:ext cx="2660650" cy="490537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14400" indent="0" algn="ctr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371600" indent="0" algn="ctr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828800" indent="0" algn="ctr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noProof="0" dirty="0"/>
              <a:t>Text 3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4280" y="4500000"/>
            <a:ext cx="2660650" cy="490537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14400" indent="0" algn="ctr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371600" indent="0" algn="ctr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828800" indent="0" algn="ctr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noProof="0" dirty="0"/>
              <a:t>Text 1</a:t>
            </a:r>
          </a:p>
        </p:txBody>
      </p:sp>
      <p:sp>
        <p:nvSpPr>
          <p:cNvPr id="6" name="Rettangolo 5"/>
          <p:cNvSpPr/>
          <p:nvPr userDrawn="1"/>
        </p:nvSpPr>
        <p:spPr>
          <a:xfrm>
            <a:off x="72000" y="684000"/>
            <a:ext cx="9000000" cy="72000"/>
          </a:xfrm>
          <a:prstGeom prst="rect">
            <a:avLst/>
          </a:prstGeom>
          <a:solidFill>
            <a:srgbClr val="ED8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noProof="0" dirty="0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72000" y="755999"/>
            <a:ext cx="9000000" cy="36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noProof="0" dirty="0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622745" y="3838983"/>
            <a:ext cx="622476" cy="2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21"/>
          <p:cNvSpPr txBox="1"/>
          <p:nvPr userDrawn="1"/>
        </p:nvSpPr>
        <p:spPr>
          <a:xfrm rot="16200000">
            <a:off x="7640325" y="2111683"/>
            <a:ext cx="2736304" cy="200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noProof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Gema Switzerland GmbH - All rights reserved. </a:t>
            </a:r>
          </a:p>
        </p:txBody>
      </p:sp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360000" y="128291"/>
            <a:ext cx="8424000" cy="45663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10" hasCustomPrompt="1"/>
          </p:nvPr>
        </p:nvSpPr>
        <p:spPr>
          <a:xfrm>
            <a:off x="359998" y="900001"/>
            <a:ext cx="8424001" cy="1469819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lnSpc>
                <a:spcPct val="114000"/>
              </a:lnSpc>
              <a:spcBef>
                <a:spcPts val="900"/>
              </a:spcBef>
              <a:buFont typeface="Verdana" pitchFamily="34" charset="0"/>
              <a:buChar char="●"/>
              <a:defRPr sz="1800" baseline="0">
                <a:latin typeface="Verdana"/>
                <a:cs typeface="Verdana"/>
              </a:defRPr>
            </a:lvl1pPr>
            <a:lvl2pPr marL="540000" indent="-252000">
              <a:lnSpc>
                <a:spcPct val="114000"/>
              </a:lnSpc>
              <a:spcBef>
                <a:spcPts val="600"/>
              </a:spcBef>
              <a:buFont typeface="Courier New" pitchFamily="49" charset="0"/>
              <a:buChar char="o"/>
              <a:defRPr sz="1600">
                <a:latin typeface="Verdana"/>
                <a:cs typeface="Verdana"/>
              </a:defRPr>
            </a:lvl2pPr>
            <a:lvl3pPr marL="756000" indent="-21600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§"/>
              <a:defRPr sz="1400" baseline="0">
                <a:latin typeface="Verdana"/>
                <a:cs typeface="Verdana"/>
              </a:defRPr>
            </a:lvl3pPr>
            <a:lvl4pPr marL="936000" indent="-180000" defTabSz="341313">
              <a:lnSpc>
                <a:spcPct val="114000"/>
              </a:lnSpc>
              <a:spcBef>
                <a:spcPts val="600"/>
              </a:spcBef>
              <a:buFont typeface="Verdana" pitchFamily="34" charset="0"/>
              <a:buChar char="»"/>
              <a:defRPr sz="1100">
                <a:latin typeface="Verdana"/>
                <a:cs typeface="Verdana"/>
              </a:defRPr>
            </a:lvl4pPr>
            <a:lvl5pPr marL="1522413" indent="-228600">
              <a:buFont typeface="Symbol" charset="2"/>
              <a:buChar char="-"/>
              <a:defRPr sz="2400">
                <a:latin typeface="Verdana"/>
                <a:cs typeface="Verdana"/>
              </a:defRPr>
            </a:lvl5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293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360000" y="128291"/>
            <a:ext cx="8424000" cy="45663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59999" y="900001"/>
            <a:ext cx="3960000" cy="3809160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lnSpc>
                <a:spcPct val="114000"/>
              </a:lnSpc>
              <a:spcBef>
                <a:spcPts val="900"/>
              </a:spcBef>
              <a:buFont typeface="Verdana" pitchFamily="34" charset="0"/>
              <a:buChar char="●"/>
              <a:defRPr sz="1800" baseline="0">
                <a:latin typeface="Verdana"/>
                <a:cs typeface="Verdana"/>
              </a:defRPr>
            </a:lvl1pPr>
            <a:lvl2pPr marL="540000" indent="-252000">
              <a:lnSpc>
                <a:spcPct val="114000"/>
              </a:lnSpc>
              <a:spcBef>
                <a:spcPts val="600"/>
              </a:spcBef>
              <a:buFont typeface="Courier New" pitchFamily="49" charset="0"/>
              <a:buChar char="o"/>
              <a:defRPr sz="1600">
                <a:latin typeface="Verdana"/>
                <a:cs typeface="Verdana"/>
              </a:defRPr>
            </a:lvl2pPr>
            <a:lvl3pPr marL="756000" indent="-21600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§"/>
              <a:defRPr sz="1400" baseline="0">
                <a:latin typeface="Verdana"/>
                <a:cs typeface="Verdana"/>
              </a:defRPr>
            </a:lvl3pPr>
            <a:lvl4pPr marL="936000" indent="-180000" defTabSz="341313">
              <a:lnSpc>
                <a:spcPct val="114000"/>
              </a:lnSpc>
              <a:spcBef>
                <a:spcPts val="600"/>
              </a:spcBef>
              <a:buFont typeface="Verdana" pitchFamily="34" charset="0"/>
              <a:buChar char="»"/>
              <a:defRPr sz="1100">
                <a:latin typeface="Verdana"/>
                <a:cs typeface="Verdana"/>
              </a:defRPr>
            </a:lvl4pPr>
            <a:lvl5pPr marL="1522413" indent="-228600">
              <a:buFont typeface="Symbol" charset="2"/>
              <a:buChar char="-"/>
              <a:defRPr sz="2400">
                <a:latin typeface="Verdana"/>
                <a:cs typeface="Verdana"/>
              </a:defRPr>
            </a:lvl5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1" hasCustomPrompt="1"/>
          </p:nvPr>
        </p:nvSpPr>
        <p:spPr>
          <a:xfrm>
            <a:off x="4824000" y="900001"/>
            <a:ext cx="3960000" cy="3809160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lnSpc>
                <a:spcPct val="114000"/>
              </a:lnSpc>
              <a:spcBef>
                <a:spcPts val="900"/>
              </a:spcBef>
              <a:buFont typeface="Verdana" pitchFamily="34" charset="0"/>
              <a:buChar char="●"/>
              <a:defRPr sz="1800" baseline="0">
                <a:latin typeface="Verdana"/>
                <a:cs typeface="Verdana"/>
              </a:defRPr>
            </a:lvl1pPr>
            <a:lvl2pPr marL="540000" indent="-252000">
              <a:lnSpc>
                <a:spcPct val="114000"/>
              </a:lnSpc>
              <a:spcBef>
                <a:spcPts val="600"/>
              </a:spcBef>
              <a:buFont typeface="Courier New" pitchFamily="49" charset="0"/>
              <a:buChar char="o"/>
              <a:defRPr sz="1600">
                <a:latin typeface="Verdana"/>
                <a:cs typeface="Verdana"/>
              </a:defRPr>
            </a:lvl2pPr>
            <a:lvl3pPr marL="756000" indent="-21600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§"/>
              <a:defRPr sz="1400" baseline="0">
                <a:latin typeface="Verdana"/>
                <a:cs typeface="Verdana"/>
              </a:defRPr>
            </a:lvl3pPr>
            <a:lvl4pPr marL="936000" indent="-180000" defTabSz="341313">
              <a:lnSpc>
                <a:spcPct val="114000"/>
              </a:lnSpc>
              <a:spcBef>
                <a:spcPts val="600"/>
              </a:spcBef>
              <a:buFont typeface="Verdana" pitchFamily="34" charset="0"/>
              <a:buChar char="»"/>
              <a:defRPr sz="1100">
                <a:latin typeface="Verdana"/>
                <a:cs typeface="Verdana"/>
              </a:defRPr>
            </a:lvl4pPr>
            <a:lvl5pPr marL="1522413" indent="-228600">
              <a:buFont typeface="Symbol" charset="2"/>
              <a:buChar char="-"/>
              <a:defRPr sz="2400">
                <a:latin typeface="Verdana"/>
                <a:cs typeface="Verdana"/>
              </a:defRPr>
            </a:lvl5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84000" y="4869656"/>
            <a:ext cx="360000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6F30A221-DCDB-F541-8CA3-A12EC09DDD5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201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0" hasCustomPrompt="1"/>
          </p:nvPr>
        </p:nvSpPr>
        <p:spPr>
          <a:xfrm>
            <a:off x="359999" y="900001"/>
            <a:ext cx="3960000" cy="3809160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lnSpc>
                <a:spcPct val="114000"/>
              </a:lnSpc>
              <a:spcBef>
                <a:spcPts val="900"/>
              </a:spcBef>
              <a:buFont typeface="Verdana" pitchFamily="34" charset="0"/>
              <a:buChar char="●"/>
              <a:defRPr sz="1800" baseline="0">
                <a:latin typeface="Verdana"/>
                <a:cs typeface="Verdana"/>
              </a:defRPr>
            </a:lvl1pPr>
            <a:lvl2pPr marL="540000" indent="-252000">
              <a:lnSpc>
                <a:spcPct val="114000"/>
              </a:lnSpc>
              <a:spcBef>
                <a:spcPts val="600"/>
              </a:spcBef>
              <a:buFont typeface="Courier New" pitchFamily="49" charset="0"/>
              <a:buChar char="o"/>
              <a:defRPr sz="1600">
                <a:latin typeface="Verdana"/>
                <a:cs typeface="Verdana"/>
              </a:defRPr>
            </a:lvl2pPr>
            <a:lvl3pPr marL="756000" indent="-21600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§"/>
              <a:defRPr sz="1400" baseline="0">
                <a:latin typeface="Verdana"/>
                <a:cs typeface="Verdana"/>
              </a:defRPr>
            </a:lvl3pPr>
            <a:lvl4pPr marL="936000" indent="-180000" defTabSz="341313">
              <a:lnSpc>
                <a:spcPct val="114000"/>
              </a:lnSpc>
              <a:spcBef>
                <a:spcPts val="600"/>
              </a:spcBef>
              <a:buFont typeface="Verdana" pitchFamily="34" charset="0"/>
              <a:buChar char="»"/>
              <a:defRPr sz="1100">
                <a:latin typeface="Verdana"/>
                <a:cs typeface="Verdana"/>
              </a:defRPr>
            </a:lvl4pPr>
            <a:lvl5pPr marL="1522413" indent="-228600">
              <a:buFont typeface="Symbol" charset="2"/>
              <a:buChar char="-"/>
              <a:defRPr sz="2400">
                <a:latin typeface="Verdana"/>
                <a:cs typeface="Verdana"/>
              </a:defRPr>
            </a:lvl5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360000" y="128291"/>
            <a:ext cx="8424000" cy="45663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84000" y="4869656"/>
            <a:ext cx="360000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6F30A221-DCDB-F541-8CA3-A12EC09DDD5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709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360000" y="128291"/>
            <a:ext cx="8424000" cy="45663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1" hasCustomPrompt="1"/>
          </p:nvPr>
        </p:nvSpPr>
        <p:spPr>
          <a:xfrm>
            <a:off x="4824000" y="900001"/>
            <a:ext cx="3960000" cy="3809160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lnSpc>
                <a:spcPct val="114000"/>
              </a:lnSpc>
              <a:spcBef>
                <a:spcPts val="900"/>
              </a:spcBef>
              <a:buFont typeface="Verdana" pitchFamily="34" charset="0"/>
              <a:buChar char="●"/>
              <a:defRPr sz="1800" baseline="0">
                <a:latin typeface="Verdana"/>
                <a:cs typeface="Verdana"/>
              </a:defRPr>
            </a:lvl1pPr>
            <a:lvl2pPr marL="540000" indent="-252000">
              <a:lnSpc>
                <a:spcPct val="114000"/>
              </a:lnSpc>
              <a:spcBef>
                <a:spcPts val="600"/>
              </a:spcBef>
              <a:buFont typeface="Courier New" pitchFamily="49" charset="0"/>
              <a:buChar char="o"/>
              <a:defRPr sz="1600">
                <a:latin typeface="Verdana"/>
                <a:cs typeface="Verdana"/>
              </a:defRPr>
            </a:lvl2pPr>
            <a:lvl3pPr marL="756000" indent="-21600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§"/>
              <a:defRPr sz="1400" baseline="0">
                <a:latin typeface="Verdana"/>
                <a:cs typeface="Verdana"/>
              </a:defRPr>
            </a:lvl3pPr>
            <a:lvl4pPr marL="936000" indent="-180000" defTabSz="341313">
              <a:lnSpc>
                <a:spcPct val="114000"/>
              </a:lnSpc>
              <a:spcBef>
                <a:spcPts val="600"/>
              </a:spcBef>
              <a:buFont typeface="Verdana" pitchFamily="34" charset="0"/>
              <a:buChar char="»"/>
              <a:defRPr sz="1100">
                <a:latin typeface="Verdana"/>
                <a:cs typeface="Verdana"/>
              </a:defRPr>
            </a:lvl4pPr>
            <a:lvl5pPr marL="1522413" indent="-228600">
              <a:buFont typeface="Symbol" charset="2"/>
              <a:buChar char="-"/>
              <a:defRPr sz="2400">
                <a:latin typeface="Verdana"/>
                <a:cs typeface="Verdana"/>
              </a:defRPr>
            </a:lvl5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84000" y="4869656"/>
            <a:ext cx="360000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6F30A221-DCDB-F541-8CA3-A12EC09DDD5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986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 hasCustomPrompt="1"/>
          </p:nvPr>
        </p:nvSpPr>
        <p:spPr>
          <a:xfrm>
            <a:off x="360000" y="128291"/>
            <a:ext cx="8423999" cy="45663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59998" y="900001"/>
            <a:ext cx="8424001" cy="3809160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lnSpc>
                <a:spcPct val="114000"/>
              </a:lnSpc>
              <a:spcBef>
                <a:spcPts val="900"/>
              </a:spcBef>
              <a:buFont typeface="Verdana" pitchFamily="34" charset="0"/>
              <a:buChar char="●"/>
              <a:defRPr sz="1800" baseline="0">
                <a:latin typeface="Verdana"/>
                <a:cs typeface="Verdana"/>
              </a:defRPr>
            </a:lvl1pPr>
            <a:lvl2pPr marL="540000" indent="-252000">
              <a:lnSpc>
                <a:spcPct val="114000"/>
              </a:lnSpc>
              <a:spcBef>
                <a:spcPts val="600"/>
              </a:spcBef>
              <a:buFont typeface="Courier New" pitchFamily="49" charset="0"/>
              <a:buChar char="o"/>
              <a:defRPr sz="1600">
                <a:latin typeface="Verdana"/>
                <a:cs typeface="Verdana"/>
              </a:defRPr>
            </a:lvl2pPr>
            <a:lvl3pPr marL="756000" indent="-21600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§"/>
              <a:defRPr sz="1400" baseline="0">
                <a:latin typeface="Verdana"/>
                <a:cs typeface="Verdana"/>
              </a:defRPr>
            </a:lvl3pPr>
            <a:lvl4pPr marL="936000" indent="-180000" defTabSz="341313">
              <a:lnSpc>
                <a:spcPct val="114000"/>
              </a:lnSpc>
              <a:spcBef>
                <a:spcPts val="600"/>
              </a:spcBef>
              <a:buFont typeface="Verdana" pitchFamily="34" charset="0"/>
              <a:buChar char="»"/>
              <a:defRPr sz="1100">
                <a:latin typeface="Verdana"/>
                <a:cs typeface="Verdana"/>
              </a:defRPr>
            </a:lvl4pPr>
            <a:lvl5pPr marL="1522413" indent="-228600">
              <a:buFont typeface="Symbol" charset="2"/>
              <a:buChar char="-"/>
              <a:defRPr sz="2400">
                <a:latin typeface="Verdana"/>
                <a:cs typeface="Verdana"/>
              </a:defRPr>
            </a:lvl5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84000" y="4869656"/>
            <a:ext cx="360000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6F30A221-DCDB-F541-8CA3-A12EC09DDD5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981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 hasCustomPrompt="1"/>
          </p:nvPr>
        </p:nvSpPr>
        <p:spPr>
          <a:xfrm>
            <a:off x="360000" y="128291"/>
            <a:ext cx="8423999" cy="45663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84000" y="4869656"/>
            <a:ext cx="360000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6F30A221-DCDB-F541-8CA3-A12EC09DDD5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635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655417" y="3910990"/>
            <a:ext cx="622476" cy="2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21"/>
          <p:cNvSpPr txBox="1"/>
          <p:nvPr/>
        </p:nvSpPr>
        <p:spPr>
          <a:xfrm rot="16200000">
            <a:off x="7476066" y="2089856"/>
            <a:ext cx="30467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Gema Switzerland GmbH - All rights reserved. </a:t>
            </a:r>
          </a:p>
        </p:txBody>
      </p:sp>
      <p:pic>
        <p:nvPicPr>
          <p:cNvPr id="10" name="Bild 9" descr="Folie_Balken_3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781878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40000" y="205979"/>
            <a:ext cx="8064000" cy="378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84000" y="4869656"/>
            <a:ext cx="360000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6F30A221-DCDB-F541-8CA3-A12EC09DDD5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026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8" r:id="rId2"/>
    <p:sldLayoutId id="2147483673" r:id="rId3"/>
    <p:sldLayoutId id="2147483682" r:id="rId4"/>
    <p:sldLayoutId id="2147483674" r:id="rId5"/>
    <p:sldLayoutId id="2147483683" r:id="rId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M:\BILDER\RENDERINGS\Kabinenrendering QCS04\QCS04_Anlage_K2_CM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3" y="1340697"/>
            <a:ext cx="4575492" cy="305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Easy</a:t>
            </a:r>
          </a:p>
          <a:p>
            <a:r>
              <a:rPr lang="en-US" dirty="0"/>
              <a:t>for color change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Smart </a:t>
            </a:r>
            <a:r>
              <a:rPr lang="en-US" dirty="0" err="1"/>
              <a:t>EquiFlow</a:t>
            </a:r>
            <a:r>
              <a:rPr lang="en-US" dirty="0"/>
              <a:t> air distribution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Minimum powder accumulations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Unique Cylinder design for best performance</a:t>
            </a:r>
            <a:br>
              <a:rPr lang="en-US" sz="2800" dirty="0"/>
            </a:br>
            <a:endParaRPr lang="de-CH" sz="2800" dirty="0"/>
          </a:p>
        </p:txBody>
      </p:sp>
      <p:sp>
        <p:nvSpPr>
          <p:cNvPr id="7" name="Segnaposto contenuto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 unique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MagicCylinder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design ensures low powder accumulations and quick cleaning even without entering the booth.</a:t>
            </a:r>
          </a:p>
        </p:txBody>
      </p:sp>
    </p:spTree>
    <p:extLst>
      <p:ext uri="{BB962C8B-B14F-4D97-AF65-F5344CB8AC3E}">
        <p14:creationId xmlns:p14="http://schemas.microsoft.com/office/powerpoint/2010/main" val="268568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2"/>
          <p:cNvSpPr>
            <a:spLocks noGrp="1"/>
          </p:cNvSpPr>
          <p:nvPr>
            <p:ph idx="10"/>
          </p:nvPr>
        </p:nvSpPr>
        <p:spPr>
          <a:xfrm>
            <a:off x="359998" y="900001"/>
            <a:ext cx="4958761" cy="3809160"/>
          </a:xfrm>
        </p:spPr>
        <p:txBody>
          <a:bodyPr>
            <a:normAutofit/>
          </a:bodyPr>
          <a:lstStyle/>
          <a:p>
            <a:r>
              <a:rPr lang="en-US" dirty="0"/>
              <a:t>A round shape has </a:t>
            </a:r>
            <a:r>
              <a:rPr lang="en-US" b="1" dirty="0"/>
              <a:t>no corners </a:t>
            </a:r>
            <a:r>
              <a:rPr lang="en-US" dirty="0"/>
              <a:t>where powder can accumulate.</a:t>
            </a:r>
          </a:p>
          <a:p>
            <a:r>
              <a:rPr lang="en-US" dirty="0"/>
              <a:t>With 2,5 m diameter the plastic walls are far apart from the application area and ensure </a:t>
            </a:r>
            <a:r>
              <a:rPr lang="en-US" b="1" dirty="0"/>
              <a:t>very small powder accumulations</a:t>
            </a:r>
            <a:r>
              <a:rPr lang="en-US" dirty="0"/>
              <a:t>. </a:t>
            </a:r>
          </a:p>
          <a:p>
            <a:r>
              <a:rPr lang="en-US" dirty="0"/>
              <a:t>The booth floor has </a:t>
            </a:r>
            <a:r>
              <a:rPr lang="en-US" b="1" dirty="0" err="1"/>
              <a:t>EquiFlow</a:t>
            </a:r>
            <a:r>
              <a:rPr lang="en-US" dirty="0"/>
              <a:t> “H” shaped air extraction slots and is continuously cleaned by </a:t>
            </a:r>
            <a:r>
              <a:rPr lang="en-US" b="1" dirty="0"/>
              <a:t>air-knives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round shaped booth?</a:t>
            </a:r>
            <a:br>
              <a:rPr lang="en-US" dirty="0"/>
            </a:b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30A221-DCDB-F541-8CA3-A12EC09DDD58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26" name="Picture 2" descr="X:\User\SPEZ-SHARING\Website Project\Learn More Files_Customer Benefits\Bilder Learn More\Kabinenboden-QCS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67"/>
          <a:stretch/>
        </p:blipFill>
        <p:spPr bwMode="auto">
          <a:xfrm>
            <a:off x="5490793" y="1027882"/>
            <a:ext cx="2335684" cy="379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5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powder accumulations</a:t>
            </a:r>
            <a:br>
              <a:rPr lang="en-US" dirty="0"/>
            </a:br>
            <a:endParaRPr lang="de-CH" dirty="0"/>
          </a:p>
        </p:txBody>
      </p:sp>
      <p:sp>
        <p:nvSpPr>
          <p:cNvPr id="23" name="Textplatzhalter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Verdana" panose="020B0604030504040204" pitchFamily="34" charset="0"/>
              <a:buChar char="•"/>
            </a:pPr>
            <a:r>
              <a:rPr lang="en-US" sz="1600" dirty="0"/>
              <a:t>Thanks to the round shape, the non-conductive materials and the integrated air-knives the Magic Cylinder </a:t>
            </a:r>
            <a:r>
              <a:rPr lang="en-US" sz="1600" b="1" dirty="0"/>
              <a:t>minimizes powder accumulation in the booth</a:t>
            </a:r>
            <a:r>
              <a:rPr lang="en-US" sz="1600" dirty="0"/>
              <a:t>.</a:t>
            </a:r>
          </a:p>
          <a:p>
            <a:pPr marL="285750" indent="-285750">
              <a:buFont typeface="Verdana" panose="020B060403050404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operator’s health is better protected </a:t>
            </a:r>
            <a:r>
              <a:rPr lang="en-US" sz="1600" dirty="0"/>
              <a:t>and the risk of ambient contamination is minimized.</a:t>
            </a:r>
          </a:p>
          <a:p>
            <a:pPr marL="285750" indent="-285750">
              <a:buFont typeface="Verdana" panose="020B0604030504040204" pitchFamily="34" charset="0"/>
              <a:buChar char="•"/>
            </a:pPr>
            <a:r>
              <a:rPr lang="en-US" sz="1600" dirty="0"/>
              <a:t>The continuous recovery of the powder and the constant mix of fresh and recovery powder result in a </a:t>
            </a:r>
            <a:r>
              <a:rPr lang="en-US" sz="1600" b="1" dirty="0"/>
              <a:t>better application quality</a:t>
            </a:r>
            <a:r>
              <a:rPr lang="en-US" sz="1600" dirty="0"/>
              <a:t>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30A221-DCDB-F541-8CA3-A12EC09DDD5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9" name="Freccia in giù 28"/>
          <p:cNvSpPr/>
          <p:nvPr/>
        </p:nvSpPr>
        <p:spPr>
          <a:xfrm>
            <a:off x="5987605" y="1929741"/>
            <a:ext cx="681154" cy="1184954"/>
          </a:xfrm>
          <a:prstGeom prst="downArrow">
            <a:avLst>
              <a:gd name="adj1" fmla="val 50000"/>
              <a:gd name="adj2" fmla="val 35748"/>
            </a:avLst>
          </a:prstGeom>
          <a:noFill/>
          <a:ln w="12700">
            <a:solidFill>
              <a:schemeClr val="bg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29"/>
          <p:cNvSpPr/>
          <p:nvPr/>
        </p:nvSpPr>
        <p:spPr>
          <a:xfrm>
            <a:off x="5251022" y="1931990"/>
            <a:ext cx="451224" cy="1184954"/>
          </a:xfrm>
          <a:prstGeom prst="downArrow">
            <a:avLst/>
          </a:prstGeom>
          <a:noFill/>
          <a:ln w="12700">
            <a:solidFill>
              <a:schemeClr val="bg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giù 37"/>
          <p:cNvSpPr/>
          <p:nvPr/>
        </p:nvSpPr>
        <p:spPr>
          <a:xfrm>
            <a:off x="6887728" y="1929741"/>
            <a:ext cx="451224" cy="1184954"/>
          </a:xfrm>
          <a:prstGeom prst="downArrow">
            <a:avLst/>
          </a:prstGeom>
          <a:noFill/>
          <a:ln w="12700">
            <a:solidFill>
              <a:schemeClr val="bg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2" b="29944"/>
          <a:stretch/>
        </p:blipFill>
        <p:spPr>
          <a:xfrm>
            <a:off x="2247587" y="3076778"/>
            <a:ext cx="4151848" cy="197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9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/>
          <p:cNvSpPr>
            <a:spLocks noGrp="1"/>
          </p:cNvSpPr>
          <p:nvPr>
            <p:ph idx="10"/>
          </p:nvPr>
        </p:nvSpPr>
        <p:spPr>
          <a:xfrm>
            <a:off x="359998" y="900001"/>
            <a:ext cx="4432981" cy="3809160"/>
          </a:xfrm>
        </p:spPr>
        <p:txBody>
          <a:bodyPr>
            <a:normAutofit/>
          </a:bodyPr>
          <a:lstStyle/>
          <a:p>
            <a:r>
              <a:rPr lang="en-US" sz="1600" dirty="0"/>
              <a:t>The booth is so compact that it can be easily cleaned by the operator with an air lance </a:t>
            </a:r>
            <a:r>
              <a:rPr lang="en-US" sz="1600" b="1" dirty="0"/>
              <a:t>without entering the booth</a:t>
            </a:r>
            <a:r>
              <a:rPr lang="en-US" sz="1600" dirty="0"/>
              <a:t>.</a:t>
            </a:r>
          </a:p>
          <a:p>
            <a:r>
              <a:rPr lang="en-US" sz="1600" dirty="0"/>
              <a:t>A round shape is quicker to clean because it has </a:t>
            </a:r>
            <a:r>
              <a:rPr lang="en-US" sz="1600" b="1" dirty="0"/>
              <a:t>less inside surface </a:t>
            </a:r>
            <a:r>
              <a:rPr lang="en-US" sz="1600" dirty="0"/>
              <a:t>where powder can accumulate.</a:t>
            </a:r>
          </a:p>
          <a:p>
            <a:r>
              <a:rPr lang="en-US" sz="1600" dirty="0"/>
              <a:t>A round shape is quicker to clean because it has </a:t>
            </a:r>
            <a:r>
              <a:rPr lang="en-US" sz="1600" b="1" dirty="0"/>
              <a:t>no corners </a:t>
            </a:r>
            <a:r>
              <a:rPr lang="en-US" sz="1600" dirty="0"/>
              <a:t>where powder can accumulate.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for color change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30A221-DCDB-F541-8CA3-A12EC09DDD5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150319"/>
            <a:ext cx="3651250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86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idx="10"/>
          </p:nvPr>
        </p:nvSpPr>
        <p:spPr>
          <a:xfrm>
            <a:off x="359998" y="900001"/>
            <a:ext cx="4509181" cy="3809160"/>
          </a:xfrm>
        </p:spPr>
        <p:txBody>
          <a:bodyPr>
            <a:normAutofit/>
          </a:bodyPr>
          <a:lstStyle/>
          <a:p>
            <a:r>
              <a:rPr lang="en-US" sz="1600" dirty="0"/>
              <a:t>The EquiFlow Technology creates </a:t>
            </a:r>
            <a:r>
              <a:rPr lang="en-US" sz="1600" b="1" dirty="0"/>
              <a:t>ideal working conditions </a:t>
            </a:r>
            <a:r>
              <a:rPr lang="en-US" sz="1600" dirty="0"/>
              <a:t>in each section of the powder coating booth</a:t>
            </a:r>
          </a:p>
          <a:p>
            <a:r>
              <a:rPr lang="en-US" sz="1600" b="1" dirty="0"/>
              <a:t>A smooth and homogeneous airflow</a:t>
            </a:r>
            <a:r>
              <a:rPr lang="en-US" sz="1600" dirty="0"/>
              <a:t> in the central area ensures ideal powder application conditions for automatic coating.</a:t>
            </a:r>
          </a:p>
          <a:p>
            <a:r>
              <a:rPr lang="en-US" sz="1600" b="1" dirty="0"/>
              <a:t>A vigorous airflow</a:t>
            </a:r>
            <a:r>
              <a:rPr lang="en-US" sz="1600" dirty="0"/>
              <a:t> at the entrance / exit avoids powder escaping the booth and creates optimal working conditions for the touch-up operators.</a:t>
            </a:r>
          </a:p>
          <a:p>
            <a:endParaRPr lang="en-US" sz="1600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air distribution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30A221-DCDB-F541-8CA3-A12EC09DDD5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61" y="1134858"/>
            <a:ext cx="3645724" cy="326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563169"/>
      </p:ext>
    </p:extLst>
  </p:cSld>
  <p:clrMapOvr>
    <a:masterClrMapping/>
  </p:clrMapOvr>
</p:sld>
</file>

<file path=ppt/theme/theme1.xml><?xml version="1.0" encoding="utf-8"?>
<a:theme xmlns:a="http://schemas.openxmlformats.org/drawingml/2006/main" name="Learn Mor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be12fd155749a981518d9de9885cd8 xmlns="449edf5d-1626-455a-bb9b-7852c11bca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</TermName>
          <TermId xmlns="http://schemas.microsoft.com/office/infopath/2007/PartnerControls">366b6418-3ff5-4c93-a6e7-9e8a117fd51e</TermId>
        </TermInfo>
      </Terms>
    </adbe12fd155749a981518d9de9885cd8>
    <j4a18cef801b47b391aa93b99bc4a68b xmlns="449edf5d-1626-455a-bb9b-7852c11bca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Learn More File</TermName>
          <TermId xmlns="http://schemas.microsoft.com/office/infopath/2007/PartnerControls">379d4532-fac2-4fe0-9156-4c5cf32e9c97</TermId>
        </TermInfo>
      </Terms>
    </j4a18cef801b47b391aa93b99bc4a68b>
    <PublishingStartDate xmlns="http://schemas.microsoft.com/sharepoint/v3" xsi:nil="true"/>
    <_dlc_DocId xmlns="664919b1-9e40-4b8c-95f3-afac119f3650">5RMHW76MUDKU-12-16174</_dlc_DocId>
    <TaxCatchAll xmlns="449edf5d-1626-455a-bb9b-7852c11bcadb">
      <Value>6</Value>
      <Value>201</Value>
      <Value>106</Value>
      <Value>1</Value>
      <Value>287</Value>
    </TaxCatchAll>
    <ba08539c69fc4d199cbee7c896ec02f1 xmlns="449edf5d-1626-455a-bb9b-7852c11bcadb">
      <Terms xmlns="http://schemas.microsoft.com/office/infopath/2007/PartnerControls"/>
    </ba08539c69fc4d199cbee7c896ec02f1>
    <PublishingExpirationDate xmlns="http://schemas.microsoft.com/sharepoint/v3" xsi:nil="true"/>
    <l19a7d750a80408a8f24188ff9f02485 xmlns="449edf5d-1626-455a-bb9b-7852c11bca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c251a592-b7fe-4bd0-acbd-9a47af779d1d</TermId>
        </TermInfo>
      </Terms>
    </l19a7d750a80408a8f24188ff9f02485>
    <o4b2876e586e432c864c58b6400fa916 xmlns="449edf5d-1626-455a-bb9b-7852c11bca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Booths:Automatic Booths:MagicCylinder EquiFlow</TermName>
          <TermId xmlns="http://schemas.microsoft.com/office/infopath/2007/PartnerControls">8c9feb67-1260-4527-895f-40162949017e</TermId>
        </TermInfo>
        <TermInfo xmlns="http://schemas.microsoft.com/office/infopath/2007/PartnerControls">
          <TermName xmlns="http://schemas.microsoft.com/office/infopath/2007/PartnerControls"> Booths:Automatic Booths:MagicCompact EquiFlow</TermName>
          <TermId xmlns="http://schemas.microsoft.com/office/infopath/2007/PartnerControls">971801a4-49b6-4fcd-abb6-84f023f822b0</TermId>
        </TermInfo>
      </Terms>
    </o4b2876e586e432c864c58b6400fa916>
    <_dlc_DocIdUrl xmlns="664919b1-9e40-4b8c-95f3-afac119f3650">
      <Url>https://gemaonline.sharepoint.com/marketing/_layouts/15/DocIdRedir.aspx?ID=5RMHW76MUDKU-12-16174</Url>
      <Description>5RMHW76MUDKU-12-16174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A35E2240789F4895038B68087D4DC6" ma:contentTypeVersion="26" ma:contentTypeDescription="Create a new document." ma:contentTypeScope="" ma:versionID="f1c986323abf7cbd08cbf5f0706dcd0d">
  <xsd:schema xmlns:xsd="http://www.w3.org/2001/XMLSchema" xmlns:xs="http://www.w3.org/2001/XMLSchema" xmlns:p="http://schemas.microsoft.com/office/2006/metadata/properties" xmlns:ns1="http://schemas.microsoft.com/sharepoint/v3" xmlns:ns2="664919b1-9e40-4b8c-95f3-afac119f3650" xmlns:ns3="449edf5d-1626-455a-bb9b-7852c11bcadb" xmlns:ns4="32ff0e43-2214-4080-8d65-19df01b0a9b8" xmlns:ns5="d882ad3f-f631-481f-8a5f-2c80b50c77a1" targetNamespace="http://schemas.microsoft.com/office/2006/metadata/properties" ma:root="true" ma:fieldsID="cc6f2921d142e70161c971a10d4b1e25" ns1:_="" ns2:_="" ns3:_="" ns4:_="" ns5:_="">
    <xsd:import namespace="http://schemas.microsoft.com/sharepoint/v3"/>
    <xsd:import namespace="664919b1-9e40-4b8c-95f3-afac119f3650"/>
    <xsd:import namespace="449edf5d-1626-455a-bb9b-7852c11bcadb"/>
    <xsd:import namespace="32ff0e43-2214-4080-8d65-19df01b0a9b8"/>
    <xsd:import namespace="d882ad3f-f631-481f-8a5f-2c80b50c77a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dbe12fd155749a981518d9de9885cd8" minOccurs="0"/>
                <xsd:element ref="ns3:TaxCatchAll" minOccurs="0"/>
                <xsd:element ref="ns3:j4a18cef801b47b391aa93b99bc4a68b" minOccurs="0"/>
                <xsd:element ref="ns3:ba08539c69fc4d199cbee7c896ec02f1" minOccurs="0"/>
                <xsd:element ref="ns3:l19a7d750a80408a8f24188ff9f02485" minOccurs="0"/>
                <xsd:element ref="ns3:o4b2876e586e432c864c58b6400fa916" minOccurs="0"/>
                <xsd:element ref="ns4:SharedWithUsers" minOccurs="0"/>
                <xsd:element ref="ns4:SharingHintHash" minOccurs="0"/>
                <xsd:element ref="ns4:SharedWithDetails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1:PublishingStartDate" minOccurs="0"/>
                <xsd:element ref="ns1:PublishingExpirationDate" minOccurs="0"/>
                <xsd:element ref="ns5:MediaServiceAutoKeyPoints" minOccurs="0"/>
                <xsd:element ref="ns5:MediaServiceKeyPoints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3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919b1-9e40-4b8c-95f3-afac119f365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edf5d-1626-455a-bb9b-7852c11bcadb" elementFormDefault="qualified">
    <xsd:import namespace="http://schemas.microsoft.com/office/2006/documentManagement/types"/>
    <xsd:import namespace="http://schemas.microsoft.com/office/infopath/2007/PartnerControls"/>
    <xsd:element name="adbe12fd155749a981518d9de9885cd8" ma:index="12" nillable="true" ma:taxonomy="true" ma:internalName="adbe12fd155749a981518d9de9885cd8" ma:taxonomyFieldName="_Affiliation" ma:displayName="Affiliation" ma:readOnly="false" ma:default="49;#Marketing|e9386589-18cd-4e43-bc3d-903f4c878305" ma:fieldId="{adbe12fd-1557-49a9-8151-8d9de9885cd8}" ma:taxonomyMulti="true" ma:sspId="8fb33eaf-099c-4daa-94b1-f3ffa9a9e9c3" ma:termSetId="6a68925b-a118-4bd7-b486-01ac615efd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6de7e5e7-d4d0-4a3e-8116-9621956ada97}" ma:internalName="TaxCatchAll" ma:showField="CatchAllData" ma:web="664919b1-9e40-4b8c-95f3-afac119f36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4a18cef801b47b391aa93b99bc4a68b" ma:index="15" nillable="true" ma:taxonomy="true" ma:internalName="j4a18cef801b47b391aa93b99bc4a68b" ma:taxonomyFieldName="Document_x0020_type" ma:displayName="Document type" ma:indexed="true" ma:default="" ma:fieldId="{34a18cef-801b-47b3-91aa-93b99bc4a68b}" ma:sspId="8fb33eaf-099c-4daa-94b1-f3ffa9a9e9c3" ma:termSetId="3fec965d-be17-4cd3-993c-9dbca5faf8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08539c69fc4d199cbee7c896ec02f1" ma:index="17" nillable="true" ma:taxonomy="true" ma:internalName="ba08539c69fc4d199cbee7c896ec02f1" ma:taxonomyFieldName="Industries" ma:displayName="Industries" ma:default="" ma:fieldId="{ba08539c-69fc-4d19-9cbe-e7c896ec02f1}" ma:taxonomyMulti="true" ma:sspId="8fb33eaf-099c-4daa-94b1-f3ffa9a9e9c3" ma:termSetId="992af7a2-cc7a-499e-a495-27440bbacf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19a7d750a80408a8f24188ff9f02485" ma:index="19" nillable="true" ma:taxonomy="true" ma:internalName="l19a7d750a80408a8f24188ff9f02485" ma:taxonomyFieldName="_Language" ma:displayName="Language" ma:default="" ma:fieldId="{519a7d75-0a80-408a-8f24-188ff9f02485}" ma:taxonomyMulti="true" ma:sspId="8fb33eaf-099c-4daa-94b1-f3ffa9a9e9c3" ma:termSetId="3718acb6-4b86-4eaf-87d6-ff68a7485d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b2876e586e432c864c58b6400fa916" ma:index="21" nillable="true" ma:taxonomy="true" ma:internalName="o4b2876e586e432c864c58b6400fa916" ma:taxonomyFieldName="_Product" ma:displayName="Product" ma:default="" ma:fieldId="{84b2876e-586e-432c-864c-58b6400fa916}" ma:taxonomyMulti="true" ma:sspId="8fb33eaf-099c-4daa-94b1-f3ffa9a9e9c3" ma:termSetId="ecf94827-d3e8-429f-a78d-216a81abebd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f0e43-2214-4080-8d65-19df01b0a9b8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3" nillable="true" ma:displayName="Sharing Hint Hash" ma:internalName="SharingHintHash" ma:readOnly="true">
      <xsd:simpleType>
        <xsd:restriction base="dms:Text"/>
      </xsd:simple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2ad3f-f631-481f-8a5f-2c80b50c77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4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99860E-D0C0-477B-AC52-E25B8C6ECCD6}">
  <ds:schemaRefs>
    <ds:schemaRef ds:uri="http://schemas.microsoft.com/office/2006/metadata/properties"/>
    <ds:schemaRef ds:uri="http://schemas.microsoft.com/office/infopath/2007/PartnerControls"/>
    <ds:schemaRef ds:uri="449edf5d-1626-455a-bb9b-7852c11bcadb"/>
    <ds:schemaRef ds:uri="http://schemas.microsoft.com/sharepoint/v3"/>
    <ds:schemaRef ds:uri="664919b1-9e40-4b8c-95f3-afac119f3650"/>
  </ds:schemaRefs>
</ds:datastoreItem>
</file>

<file path=customXml/itemProps2.xml><?xml version="1.0" encoding="utf-8"?>
<ds:datastoreItem xmlns:ds="http://schemas.openxmlformats.org/officeDocument/2006/customXml" ds:itemID="{660F1EB2-CE48-442F-B763-D8EA221988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DBA0C8-FE01-4109-8127-4AA02BF4C53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CAFFE12-4F5A-44D3-9CE2-6030733EC3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64919b1-9e40-4b8c-95f3-afac119f3650"/>
    <ds:schemaRef ds:uri="449edf5d-1626-455a-bb9b-7852c11bcadb"/>
    <ds:schemaRef ds:uri="32ff0e43-2214-4080-8d65-19df01b0a9b8"/>
    <ds:schemaRef ds:uri="d882ad3f-f631-481f-8a5f-2c80b50c77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Learn More Template</Template>
  <TotalTime>0</TotalTime>
  <Words>279</Words>
  <Application>Microsoft Office PowerPoint</Application>
  <PresentationFormat>On-screen Show (16:9)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Learn More Template</vt:lpstr>
      <vt:lpstr>Unique Cylinder design for best performance </vt:lpstr>
      <vt:lpstr>Why a round shaped booth? </vt:lpstr>
      <vt:lpstr>Minimum powder accumulations </vt:lpstr>
      <vt:lpstr>Easy for color change</vt:lpstr>
      <vt:lpstr>Ideal air distribution</vt:lpstr>
    </vt:vector>
  </TitlesOfParts>
  <Company>Gema Switzerland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Unique Cylinder design for best performance </dc:title>
  <dc:creator>Claudio Merengo</dc:creator>
  <cp:lastModifiedBy>Jud Barbara</cp:lastModifiedBy>
  <cp:revision>3</cp:revision>
  <cp:lastPrinted>2014-12-10T07:43:14Z</cp:lastPrinted>
  <dcterms:created xsi:type="dcterms:W3CDTF">2019-11-03T17:03:18Z</dcterms:created>
  <dcterms:modified xsi:type="dcterms:W3CDTF">2021-09-27T10:54:20Z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anguage">
    <vt:lpwstr>1;#English|c251a592-b7fe-4bd0-acbd-9a47af779d1d</vt:lpwstr>
  </property>
  <property fmtid="{D5CDD505-2E9C-101B-9397-08002B2CF9AE}" pid="3" name="ContentTypeId">
    <vt:lpwstr>0x010100ACA35E2240789F4895038B68087D4DC6</vt:lpwstr>
  </property>
  <property fmtid="{D5CDD505-2E9C-101B-9397-08002B2CF9AE}" pid="4" name="_Affiliation">
    <vt:lpwstr>6;#All|366b6418-3ff5-4c93-a6e7-9e8a117fd51e</vt:lpwstr>
  </property>
  <property fmtid="{D5CDD505-2E9C-101B-9397-08002B2CF9AE}" pid="5" name="_Product">
    <vt:lpwstr>201;#Booths:Automatic Booths:MagicCylinder EquiFlow|8c9feb67-1260-4527-895f-40162949017e;#106;# Booths:Automatic Booths:MagicCompact EquiFlow|971801a4-49b6-4fcd-abb6-84f023f822b0</vt:lpwstr>
  </property>
  <property fmtid="{D5CDD505-2E9C-101B-9397-08002B2CF9AE}" pid="6" name="Industries">
    <vt:lpwstr/>
  </property>
  <property fmtid="{D5CDD505-2E9C-101B-9397-08002B2CF9AE}" pid="7" name="_dlc_DocIdItemGuid">
    <vt:lpwstr>9d1a8448-f68e-442d-b4fc-b81f783973fa</vt:lpwstr>
  </property>
  <property fmtid="{D5CDD505-2E9C-101B-9397-08002B2CF9AE}" pid="8" name="Document type">
    <vt:lpwstr>287;#Learn More File|379d4532-fac2-4fe0-9156-4c5cf32e9c97</vt:lpwstr>
  </property>
</Properties>
</file>